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69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8288000" cy="10287000"/>
  <p:notesSz cx="6858000" cy="9144000"/>
  <p:embeddedFontLst>
    <p:embeddedFont>
      <p:font typeface="cwTeXMing" panose="02020500000000000000" charset="-120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Open Sauce" panose="02020500000000000000" charset="0"/>
      <p:regular r:id="rId52"/>
    </p:embeddedFont>
    <p:embeddedFont>
      <p:font typeface="Open Sauce Bold" panose="02020500000000000000" charset="0"/>
      <p:regular r:id="rId53"/>
    </p:embeddedFont>
    <p:embeddedFont>
      <p:font typeface="Open Sauce SemiBold" panose="02020500000000000000" charset="0"/>
      <p:regular r:id="rId54"/>
    </p:embeddedFont>
    <p:embeddedFont>
      <p:font typeface="Open Sauce SemiBold Bold" panose="02020500000000000000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2" d="100"/>
          <a:sy n="82" d="100"/>
        </p:scale>
        <p:origin x="11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9" Type="http://schemas.openxmlformats.org/officeDocument/2006/relationships/image" Target="../media/image57.svg"/><Relationship Id="rId3" Type="http://schemas.openxmlformats.org/officeDocument/2006/relationships/image" Target="../media/image21.svg"/><Relationship Id="rId21" Type="http://schemas.openxmlformats.org/officeDocument/2006/relationships/image" Target="../media/image39.svg"/><Relationship Id="rId34" Type="http://schemas.openxmlformats.org/officeDocument/2006/relationships/image" Target="../media/image52.png"/><Relationship Id="rId42" Type="http://schemas.openxmlformats.org/officeDocument/2006/relationships/image" Target="../media/image60.png"/><Relationship Id="rId47" Type="http://schemas.openxmlformats.org/officeDocument/2006/relationships/image" Target="../media/image65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5" Type="http://schemas.openxmlformats.org/officeDocument/2006/relationships/image" Target="../media/image43.svg"/><Relationship Id="rId33" Type="http://schemas.openxmlformats.org/officeDocument/2006/relationships/image" Target="../media/image51.svg"/><Relationship Id="rId38" Type="http://schemas.openxmlformats.org/officeDocument/2006/relationships/image" Target="../media/image56.png"/><Relationship Id="rId46" Type="http://schemas.openxmlformats.org/officeDocument/2006/relationships/image" Target="../media/image64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7.svg"/><Relationship Id="rId41" Type="http://schemas.openxmlformats.org/officeDocument/2006/relationships/image" Target="../media/image5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5.svg"/><Relationship Id="rId40" Type="http://schemas.openxmlformats.org/officeDocument/2006/relationships/image" Target="../media/image58.png"/><Relationship Id="rId45" Type="http://schemas.openxmlformats.org/officeDocument/2006/relationships/image" Target="../media/image63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23" Type="http://schemas.openxmlformats.org/officeDocument/2006/relationships/image" Target="../media/image41.svg"/><Relationship Id="rId28" Type="http://schemas.openxmlformats.org/officeDocument/2006/relationships/image" Target="../media/image46.png"/><Relationship Id="rId36" Type="http://schemas.openxmlformats.org/officeDocument/2006/relationships/image" Target="../media/image54.png"/><Relationship Id="rId49" Type="http://schemas.openxmlformats.org/officeDocument/2006/relationships/image" Target="../media/image67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31" Type="http://schemas.openxmlformats.org/officeDocument/2006/relationships/image" Target="../media/image49.svg"/><Relationship Id="rId44" Type="http://schemas.openxmlformats.org/officeDocument/2006/relationships/image" Target="../media/image62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svg"/><Relationship Id="rId30" Type="http://schemas.openxmlformats.org/officeDocument/2006/relationships/image" Target="../media/image48.png"/><Relationship Id="rId35" Type="http://schemas.openxmlformats.org/officeDocument/2006/relationships/image" Target="../media/image53.svg"/><Relationship Id="rId43" Type="http://schemas.openxmlformats.org/officeDocument/2006/relationships/image" Target="../media/image61.svg"/><Relationship Id="rId48" Type="http://schemas.openxmlformats.org/officeDocument/2006/relationships/image" Target="../media/image66.png"/><Relationship Id="rId8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0002" r="37741"/>
          <a:stretch>
            <a:fillRect/>
          </a:stretch>
        </p:blipFill>
        <p:spPr>
          <a:xfrm>
            <a:off x="0" y="0"/>
            <a:ext cx="772766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360019" y="4474218"/>
            <a:ext cx="7294446" cy="1644316"/>
            <a:chOff x="0" y="0"/>
            <a:chExt cx="9725928" cy="2192421"/>
          </a:xfrm>
        </p:grpSpPr>
        <p:sp>
          <p:nvSpPr>
            <p:cNvPr id="4" name="TextBox 4"/>
            <p:cNvSpPr txBox="1"/>
            <p:nvPr/>
          </p:nvSpPr>
          <p:spPr>
            <a:xfrm>
              <a:off x="0" y="200025"/>
              <a:ext cx="9725928" cy="1259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96"/>
                </a:lnSpc>
              </a:pPr>
              <a:r>
                <a:rPr lang="en-US" sz="7200">
                  <a:solidFill>
                    <a:srgbClr val="3036BD"/>
                  </a:solidFill>
                  <a:latin typeface="Open Sauce SemiBold Bold"/>
                </a:rPr>
                <a:t>MVA PROJECT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81309"/>
              <a:ext cx="9725928" cy="611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74"/>
                </a:lnSpc>
              </a:pPr>
              <a:r>
                <a:rPr lang="en-US" sz="2767">
                  <a:solidFill>
                    <a:srgbClr val="000000"/>
                  </a:solidFill>
                  <a:ea typeface="Open Sauce"/>
                </a:rPr>
                <a:t>自動偵測羽球賽事資訊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159997" y="8402955"/>
            <a:ext cx="2794841" cy="166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wTeXMing"/>
              </a:rPr>
              <a:t>107370227   詹宜庭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wTeXMing"/>
              </a:rPr>
              <a:t>107370134   林紀緯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wTeXMing"/>
              </a:rPr>
              <a:t>107370138   劉唯庸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wTeXMing"/>
              </a:rPr>
              <a:t>110378019   陳詠怡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4362" y="2359970"/>
            <a:ext cx="7315200" cy="1920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9253"/>
          <a:stretch>
            <a:fillRect/>
          </a:stretch>
        </p:blipFill>
        <p:spPr>
          <a:xfrm>
            <a:off x="847952" y="2704394"/>
            <a:ext cx="13381747" cy="748131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ea typeface="Open Sauce Bold"/>
              </a:rPr>
              <a:t>操作介面架構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25770" y="3864099"/>
            <a:ext cx="3497230" cy="585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Main.py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Open Sauce"/>
              </a:rPr>
              <a:t>啟動程式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00000"/>
              </a:solidFill>
              <a:ea typeface="Open Sauce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UI.py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(顯示介面)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uce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video_contoller.py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(UI控制中心)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uce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opencv_engine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(Opencv處理影像)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uce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1616"/>
                </a:solidFill>
                <a:latin typeface="Open Sauce"/>
              </a:rPr>
              <a:t>yolov5_engine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1616"/>
                </a:solidFill>
                <a:latin typeface="Open Sauce"/>
              </a:rPr>
              <a:t>(yolov5處理影像)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4362" y="2359970"/>
            <a:ext cx="7315200" cy="1920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704394"/>
            <a:ext cx="10487864" cy="70615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ea typeface="Open Sauce Bold"/>
              </a:rPr>
              <a:t>操作介面架構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8565" y="39578"/>
            <a:ext cx="17690870" cy="1024742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377105" y="39578"/>
            <a:ext cx="651595" cy="648510"/>
          </a:xfrm>
          <a:prstGeom prst="rect">
            <a:avLst/>
          </a:prstGeom>
          <a:solidFill>
            <a:srgbClr val="3036BD"/>
          </a:solidFill>
        </p:spPr>
      </p:sp>
      <p:sp>
        <p:nvSpPr>
          <p:cNvPr id="4" name="TextBox 4"/>
          <p:cNvSpPr txBox="1"/>
          <p:nvPr/>
        </p:nvSpPr>
        <p:spPr>
          <a:xfrm>
            <a:off x="479314" y="241722"/>
            <a:ext cx="447178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27647" y="640462"/>
            <a:ext cx="5737576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ea typeface="Open Sauce Bold"/>
              </a:rPr>
              <a:t>原畫面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7105" y="39578"/>
            <a:ext cx="17707422" cy="1029070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377105" y="39578"/>
            <a:ext cx="651595" cy="648510"/>
          </a:xfrm>
          <a:prstGeom prst="rect">
            <a:avLst/>
          </a:prstGeom>
          <a:solidFill>
            <a:srgbClr val="3036BD"/>
          </a:solidFill>
        </p:spPr>
      </p:sp>
      <p:sp>
        <p:nvSpPr>
          <p:cNvPr id="4" name="TextBox 4"/>
          <p:cNvSpPr txBox="1"/>
          <p:nvPr/>
        </p:nvSpPr>
        <p:spPr>
          <a:xfrm>
            <a:off x="479314" y="241722"/>
            <a:ext cx="447178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28800" y="3482562"/>
            <a:ext cx="5737576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ea typeface="Open Sauce Bold"/>
              </a:rPr>
              <a:t>新畫面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41070" y="3248170"/>
            <a:ext cx="10611699" cy="3790661"/>
            <a:chOff x="0" y="0"/>
            <a:chExt cx="1644030" cy="5872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4030" cy="587273"/>
            </a:xfrm>
            <a:custGeom>
              <a:avLst/>
              <a:gdLst/>
              <a:ahLst/>
              <a:cxnLst/>
              <a:rect l="l" t="t" r="r" b="b"/>
              <a:pathLst>
                <a:path w="1644030" h="587273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46701" y="4269486"/>
            <a:ext cx="15200437" cy="1662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16"/>
              </a:lnSpc>
            </a:pPr>
            <a:r>
              <a:rPr lang="en-US" sz="10400">
                <a:solidFill>
                  <a:srgbClr val="5271FF"/>
                </a:solidFill>
                <a:latin typeface="Open Sauce SemiBold"/>
              </a:rPr>
              <a:t>OCR 檢測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4362" y="2359970"/>
            <a:ext cx="7315200" cy="19202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latin typeface="Open Sauce Bold"/>
              </a:rPr>
              <a:t>OCR檢測步驟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7952" y="2969365"/>
            <a:ext cx="8606292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Step.1</a:t>
            </a:r>
            <a:r>
              <a:rPr lang="en-US" sz="2400">
                <a:solidFill>
                  <a:srgbClr val="000000"/>
                </a:solidFill>
                <a:latin typeface="Open Sauce Bold"/>
              </a:rPr>
              <a:t>   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使用比賽賽徽的模板進行比較找出圖上賽徽所在的位置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               (Pattern Match)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u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7952" y="4137130"/>
            <a:ext cx="860629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Step.2   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將記分板的可能大小抓取下來做二值化、模糊、銳化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               等處理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7952" y="5304895"/>
            <a:ext cx="8606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Step.3   </a:t>
            </a:r>
            <a:r>
              <a:rPr lang="en-US" sz="240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使用pytesseract將文字及數字分別抓取下來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7952" y="6472660"/>
            <a:ext cx="8606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Step.4   </a:t>
            </a:r>
            <a:r>
              <a:rPr lang="en-US" sz="240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將此數據與時間資訊記錄到資料集裡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4362" y="2359970"/>
            <a:ext cx="7315200" cy="19202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latin typeface="Open Sauce Bold"/>
              </a:rPr>
              <a:t>OCR模型比較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2580" y="3139278"/>
            <a:ext cx="2900418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Open Sauce"/>
              </a:rPr>
              <a:t>easyocr</a:t>
            </a:r>
          </a:p>
          <a:p>
            <a:pPr>
              <a:lnSpc>
                <a:spcPts val="3359"/>
              </a:lnSpc>
            </a:pPr>
            <a:endParaRPr lang="en-US" sz="4800">
              <a:solidFill>
                <a:srgbClr val="000000"/>
              </a:solidFill>
              <a:latin typeface="Open Sauc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6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92405" y="0"/>
            <a:ext cx="1303189" cy="12970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8746920" y="500060"/>
            <a:ext cx="794160" cy="3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823">
                <a:solidFill>
                  <a:srgbClr val="3036BD"/>
                </a:solidFill>
                <a:latin typeface="Open Sauce SemiBold Bold"/>
              </a:rPr>
              <a:t>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6149" y="3703675"/>
            <a:ext cx="11715702" cy="314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58"/>
              </a:lnSpc>
            </a:pPr>
            <a:r>
              <a:rPr lang="en-US" sz="9735">
                <a:solidFill>
                  <a:srgbClr val="F8ACC8"/>
                </a:solidFill>
                <a:latin typeface="Open Sauce SemiBold"/>
              </a:rPr>
              <a:t>Tip #1:</a:t>
            </a:r>
          </a:p>
          <a:p>
            <a:pPr algn="ctr">
              <a:lnSpc>
                <a:spcPts val="12558"/>
              </a:lnSpc>
            </a:pPr>
            <a:r>
              <a:rPr lang="en-US" sz="9735">
                <a:solidFill>
                  <a:srgbClr val="FFFFFF"/>
                </a:solidFill>
                <a:latin typeface="Open Sauce SemiBold"/>
              </a:rPr>
              <a:t>Do a time audit.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0002" r="37741"/>
          <a:stretch>
            <a:fillRect/>
          </a:stretch>
        </p:blipFill>
        <p:spPr>
          <a:xfrm>
            <a:off x="0" y="0"/>
            <a:ext cx="772766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360019" y="4474218"/>
            <a:ext cx="7294446" cy="1644316"/>
            <a:chOff x="0" y="0"/>
            <a:chExt cx="9725928" cy="2192421"/>
          </a:xfrm>
        </p:grpSpPr>
        <p:sp>
          <p:nvSpPr>
            <p:cNvPr id="4" name="TextBox 4"/>
            <p:cNvSpPr txBox="1"/>
            <p:nvPr/>
          </p:nvSpPr>
          <p:spPr>
            <a:xfrm>
              <a:off x="0" y="200025"/>
              <a:ext cx="9725928" cy="1259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96"/>
                </a:lnSpc>
              </a:pPr>
              <a:r>
                <a:rPr lang="en-US" sz="7200">
                  <a:solidFill>
                    <a:srgbClr val="3036BD"/>
                  </a:solidFill>
                  <a:latin typeface="Open Sauce SemiBold Bold"/>
                </a:rPr>
                <a:t>MVA PROJECT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81309"/>
              <a:ext cx="9725928" cy="611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74"/>
                </a:lnSpc>
              </a:pPr>
              <a:r>
                <a:rPr lang="en-US" sz="2767">
                  <a:solidFill>
                    <a:srgbClr val="000000"/>
                  </a:solidFill>
                  <a:ea typeface="Open Sauce"/>
                </a:rPr>
                <a:t>自動偵測羽球賽事資訊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159997" y="8402955"/>
            <a:ext cx="2794841" cy="166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wTeXMing"/>
              </a:rPr>
              <a:t>107370227   詹宜庭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wTeXMing"/>
              </a:rPr>
              <a:t>107370134   林紀緯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wTeXMing"/>
              </a:rPr>
              <a:t>107370138   劉唯庸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wTeXMing"/>
              </a:rPr>
              <a:t>110378019   陳詠怡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41070" y="3248170"/>
            <a:ext cx="10611699" cy="3790661"/>
            <a:chOff x="0" y="0"/>
            <a:chExt cx="1644030" cy="5872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4030" cy="587273"/>
            </a:xfrm>
            <a:custGeom>
              <a:avLst/>
              <a:gdLst/>
              <a:ahLst/>
              <a:cxnLst/>
              <a:rect l="l" t="t" r="r" b="b"/>
              <a:pathLst>
                <a:path w="1644030" h="587273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46701" y="4269486"/>
            <a:ext cx="15200437" cy="1662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16"/>
              </a:lnSpc>
            </a:pPr>
            <a:r>
              <a:rPr lang="en-US" sz="10400">
                <a:solidFill>
                  <a:srgbClr val="5271FF"/>
                </a:solidFill>
                <a:ea typeface="Open Sauce SemiBold"/>
              </a:rPr>
              <a:t>比賽時段偵測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41070" y="3248170"/>
            <a:ext cx="10611699" cy="3790661"/>
            <a:chOff x="0" y="0"/>
            <a:chExt cx="1644030" cy="5872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4030" cy="587273"/>
            </a:xfrm>
            <a:custGeom>
              <a:avLst/>
              <a:gdLst/>
              <a:ahLst/>
              <a:cxnLst/>
              <a:rect l="l" t="t" r="r" b="b"/>
              <a:pathLst>
                <a:path w="1644030" h="587273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46701" y="4269486"/>
            <a:ext cx="15200437" cy="1662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16"/>
              </a:lnSpc>
            </a:pPr>
            <a:r>
              <a:rPr lang="en-US" sz="10400">
                <a:solidFill>
                  <a:srgbClr val="5271FF"/>
                </a:solidFill>
                <a:ea typeface="Open Sauce SemiBold"/>
              </a:rPr>
              <a:t>比賽時段偵測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96757" y="972797"/>
            <a:ext cx="6346841" cy="357009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643089" y="2359970"/>
            <a:ext cx="4455795" cy="2182925"/>
            <a:chOff x="0" y="0"/>
            <a:chExt cx="1423956" cy="6976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23956" cy="697606"/>
            </a:xfrm>
            <a:custGeom>
              <a:avLst/>
              <a:gdLst/>
              <a:ahLst/>
              <a:cxnLst/>
              <a:rect l="l" t="t" r="r" b="b"/>
              <a:pathLst>
                <a:path w="1423956" h="697606">
                  <a:moveTo>
                    <a:pt x="0" y="0"/>
                  </a:moveTo>
                  <a:lnTo>
                    <a:pt x="1423956" y="0"/>
                  </a:lnTo>
                  <a:lnTo>
                    <a:pt x="1423956" y="697606"/>
                  </a:lnTo>
                  <a:lnTo>
                    <a:pt x="0" y="697606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96757" y="5684138"/>
            <a:ext cx="6346841" cy="357009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ea typeface="Open Sauce Bold"/>
              </a:rPr>
              <a:t>判斷方式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696757" y="8224384"/>
            <a:ext cx="6346841" cy="1033916"/>
            <a:chOff x="0" y="0"/>
            <a:chExt cx="1819084" cy="296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9084" cy="296333"/>
            </a:xfrm>
            <a:custGeom>
              <a:avLst/>
              <a:gdLst/>
              <a:ahLst/>
              <a:cxnLst/>
              <a:rect l="l" t="t" r="r" b="b"/>
              <a:pathLst>
                <a:path w="1819084" h="296333">
                  <a:moveTo>
                    <a:pt x="0" y="0"/>
                  </a:moveTo>
                  <a:lnTo>
                    <a:pt x="1819084" y="0"/>
                  </a:lnTo>
                  <a:lnTo>
                    <a:pt x="1819084" y="296333"/>
                  </a:lnTo>
                  <a:lnTo>
                    <a:pt x="0" y="296333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42280" y="2209047"/>
            <a:ext cx="4455795" cy="2332166"/>
            <a:chOff x="0" y="0"/>
            <a:chExt cx="1423956" cy="7453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23956" cy="745300"/>
            </a:xfrm>
            <a:custGeom>
              <a:avLst/>
              <a:gdLst/>
              <a:ahLst/>
              <a:cxnLst/>
              <a:rect l="l" t="t" r="r" b="b"/>
              <a:pathLst>
                <a:path w="1423956" h="745300">
                  <a:moveTo>
                    <a:pt x="0" y="0"/>
                  </a:moveTo>
                  <a:lnTo>
                    <a:pt x="1423956" y="0"/>
                  </a:lnTo>
                  <a:lnTo>
                    <a:pt x="1423956" y="745300"/>
                  </a:lnTo>
                  <a:lnTo>
                    <a:pt x="0" y="7453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643089" y="6931765"/>
            <a:ext cx="4455795" cy="2332166"/>
            <a:chOff x="0" y="0"/>
            <a:chExt cx="1423956" cy="7453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23956" cy="745300"/>
            </a:xfrm>
            <a:custGeom>
              <a:avLst/>
              <a:gdLst/>
              <a:ahLst/>
              <a:cxnLst/>
              <a:rect l="l" t="t" r="r" b="b"/>
              <a:pathLst>
                <a:path w="1423956" h="745300">
                  <a:moveTo>
                    <a:pt x="0" y="0"/>
                  </a:moveTo>
                  <a:lnTo>
                    <a:pt x="1423956" y="0"/>
                  </a:lnTo>
                  <a:lnTo>
                    <a:pt x="1423956" y="745300"/>
                  </a:lnTo>
                  <a:lnTo>
                    <a:pt x="0" y="7453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4362" y="2359970"/>
            <a:ext cx="7315200" cy="192024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47952" y="2969365"/>
            <a:ext cx="609692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Step.1</a:t>
            </a:r>
            <a:r>
              <a:rPr lang="en-US" sz="2400">
                <a:solidFill>
                  <a:srgbClr val="000000"/>
                </a:solidFill>
                <a:latin typeface="Open Sauce Bold"/>
              </a:rPr>
              <a:t>   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抓取場地色彩(HSV)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7952" y="4137130"/>
            <a:ext cx="8606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Step.2   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使用侵蝕(erode)及膨脹(dilate)處理雜訊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7952" y="5304895"/>
            <a:ext cx="8606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Step.3   </a:t>
            </a:r>
            <a:r>
              <a:rPr lang="en-US" sz="240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使用contour函數抓取輪廓取得最小矩形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7952" y="6472660"/>
            <a:ext cx="8606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Step.4   </a:t>
            </a:r>
            <a:r>
              <a:rPr lang="en-US" sz="240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判定最小矩形的位置不超出比賽時場地固定位置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22523" y="400949"/>
            <a:ext cx="609692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In range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21714" y="5125825"/>
            <a:ext cx="609692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Out range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1812" y="5650218"/>
            <a:ext cx="4193700" cy="12809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1278" y="5352520"/>
            <a:ext cx="6943609" cy="390578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4362" y="2359970"/>
            <a:ext cx="7315200" cy="1920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344978" y="604447"/>
            <a:ext cx="5096209" cy="43067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ea typeface="Open Sauce Bold"/>
              </a:rPr>
              <a:t>精準度問題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7952" y="2710221"/>
            <a:ext cx="6956488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Open Sauce"/>
              </a:rPr>
              <a:t>由於此方式並不是直接吻合整個場地，  而是得到場地的最大長度及最小寬度，進而造成某些情況下會判斷錯誤。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7952" y="4318635"/>
            <a:ext cx="695648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Open Sauce"/>
              </a:rPr>
              <a:t>準確率：234/240  =   97.5% (改善前)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Open Sauce"/>
              </a:rPr>
              <a:t>準確率：240/240  = 100.0% (改善後)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7952" y="7595235"/>
            <a:ext cx="6956488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Open Sauce"/>
              </a:rPr>
              <a:t>考量到影片一秒約為30幀，這代表一分鐘的影片會有45張錯誤片段被判斷成對的，這樣的影響是相當大的。因此我們希望能夠增加場地擷取的符合度來降低錯誤的可能性。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78590" y="9753388"/>
            <a:ext cx="13082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wTeXMing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26572" y="6130563"/>
            <a:ext cx="6887211" cy="387405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ea typeface="Open Sauce Bold"/>
              </a:rPr>
              <a:t>判斷方式</a:t>
            </a:r>
          </a:p>
        </p:txBody>
      </p:sp>
      <p:sp>
        <p:nvSpPr>
          <p:cNvPr id="4" name="AutoShape 4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24362" y="2359970"/>
            <a:ext cx="7315200" cy="1920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27381" y="935020"/>
            <a:ext cx="6887211" cy="3874056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0427381" y="2988415"/>
            <a:ext cx="1771428" cy="0"/>
          </a:xfrm>
          <a:prstGeom prst="line">
            <a:avLst/>
          </a:prstGeom>
          <a:ln w="38100" cap="flat">
            <a:solidFill>
              <a:srgbClr val="8A2F3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>
            <a:off x="15430722" y="2978890"/>
            <a:ext cx="1874344" cy="0"/>
          </a:xfrm>
          <a:prstGeom prst="line">
            <a:avLst/>
          </a:prstGeom>
          <a:ln w="38100" cap="flat">
            <a:solidFill>
              <a:srgbClr val="8A2F3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>
            <a:off x="10426572" y="4790026"/>
            <a:ext cx="886523" cy="0"/>
          </a:xfrm>
          <a:prstGeom prst="line">
            <a:avLst/>
          </a:prstGeom>
          <a:ln w="38100" cap="flat">
            <a:solidFill>
              <a:srgbClr val="8A2F3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>
            <a:off x="16367895" y="4780501"/>
            <a:ext cx="891405" cy="0"/>
          </a:xfrm>
          <a:prstGeom prst="line">
            <a:avLst/>
          </a:prstGeom>
          <a:ln w="38100" cap="flat">
            <a:solidFill>
              <a:srgbClr val="8A2F3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11" name="TextBox 11"/>
          <p:cNvSpPr txBox="1"/>
          <p:nvPr/>
        </p:nvSpPr>
        <p:spPr>
          <a:xfrm>
            <a:off x="847952" y="2969365"/>
            <a:ext cx="609692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Step.1</a:t>
            </a:r>
            <a:r>
              <a:rPr lang="en-US" sz="2400">
                <a:solidFill>
                  <a:srgbClr val="000000"/>
                </a:solidFill>
                <a:latin typeface="Open Sauce Bold"/>
              </a:rPr>
              <a:t>   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抓取場地色彩(HSV)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7952" y="4137130"/>
            <a:ext cx="8606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Step.2   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使用侵蝕(erode)及膨脹(dilate)處理雜訊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7952" y="5304895"/>
            <a:ext cx="8606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Step.3   </a:t>
            </a:r>
            <a:r>
              <a:rPr lang="en-US" sz="240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使用contour函數抓取輪廓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7952" y="6472660"/>
            <a:ext cx="8606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Step.4   </a:t>
            </a:r>
            <a:r>
              <a:rPr lang="en-US" sz="240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從輪廓中取出角落的四個頂點來判定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22523" y="400949"/>
            <a:ext cx="609692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In range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21714" y="5460178"/>
            <a:ext cx="609692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Out range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01</a:t>
            </a:r>
          </a:p>
        </p:txBody>
      </p:sp>
      <p:sp>
        <p:nvSpPr>
          <p:cNvPr id="18" name="AutoShape 18"/>
          <p:cNvSpPr/>
          <p:nvPr/>
        </p:nvSpPr>
        <p:spPr>
          <a:xfrm rot="3797271">
            <a:off x="14865664" y="4023707"/>
            <a:ext cx="1906375" cy="0"/>
          </a:xfrm>
          <a:prstGeom prst="line">
            <a:avLst/>
          </a:prstGeom>
          <a:ln w="47625" cap="flat">
            <a:solidFill>
              <a:srgbClr val="FFDE59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847952" y="7473559"/>
            <a:ext cx="8606292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"/>
              </a:rPr>
              <a:t> </a:t>
            </a:r>
            <a:r>
              <a:rPr lang="en-US" sz="2400">
                <a:solidFill>
                  <a:srgbClr val="3036BD"/>
                </a:solidFill>
                <a:ea typeface="Open Sauce Bold"/>
              </a:rPr>
              <a:t>判斷條件</a:t>
            </a:r>
            <a:r>
              <a:rPr lang="en-US" sz="2400">
                <a:solidFill>
                  <a:srgbClr val="3036BD"/>
                </a:solidFill>
                <a:ea typeface="Open Sauce"/>
              </a:rPr>
              <a:t>：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Open Sauce"/>
              </a:rPr>
              <a:t>上方兩頂點距離圖片邊界不小於200 pixels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Open Sauce"/>
              </a:rPr>
              <a:t>下方兩頂點距離圖片邊界不小於30 pixels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Open Sauce"/>
              </a:rPr>
              <a:t>上方兩頂點距離圖片邊界的差距不大於200 pixels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Open Sauce"/>
              </a:rPr>
              <a:t>斜率不大於3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4362" y="2359970"/>
            <a:ext cx="7315200" cy="1920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96807" y="5732514"/>
            <a:ext cx="7746476" cy="435739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296807" y="710979"/>
            <a:ext cx="7746476" cy="435739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ea typeface="Open Sauce Bold"/>
              </a:rPr>
              <a:t>改善精準度問題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7952" y="3038839"/>
            <a:ext cx="6956488" cy="250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Open Sauce"/>
              </a:rPr>
              <a:t>從原先使用最小矩形的方式 ，更改至抓輪廓的4個頂點，可以更加精準的資訊對來進行判斷，或是對超出圖像範圍的場地直接判定等等。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ea typeface="Open Sauce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Open Sauce"/>
              </a:rPr>
              <a:t>增加斜率限制，對於球場被截掉部份的NG加以 過濾。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2254" y="202144"/>
            <a:ext cx="404217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569329" y="1768657"/>
            <a:ext cx="7156786" cy="3299714"/>
            <a:chOff x="0" y="0"/>
            <a:chExt cx="1528390" cy="7046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28390" cy="704681"/>
            </a:xfrm>
            <a:custGeom>
              <a:avLst/>
              <a:gdLst/>
              <a:ahLst/>
              <a:cxnLst/>
              <a:rect l="l" t="t" r="r" b="b"/>
              <a:pathLst>
                <a:path w="1528390" h="704681">
                  <a:moveTo>
                    <a:pt x="0" y="0"/>
                  </a:moveTo>
                  <a:lnTo>
                    <a:pt x="1528390" y="0"/>
                  </a:lnTo>
                  <a:lnTo>
                    <a:pt x="1528390" y="704681"/>
                  </a:lnTo>
                  <a:lnTo>
                    <a:pt x="0" y="704681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rot="5400000">
            <a:off x="12799140" y="5442002"/>
            <a:ext cx="589014" cy="0"/>
          </a:xfrm>
          <a:prstGeom prst="line">
            <a:avLst/>
          </a:prstGeom>
          <a:ln w="47625" cap="flat">
            <a:solidFill>
              <a:srgbClr val="FF1616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47952" y="5920348"/>
            <a:ext cx="7412548" cy="4169558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 rot="4377713">
            <a:off x="5777556" y="8461328"/>
            <a:ext cx="3266369" cy="0"/>
          </a:xfrm>
          <a:prstGeom prst="line">
            <a:avLst/>
          </a:prstGeom>
          <a:ln w="104775" cap="flat">
            <a:solidFill>
              <a:srgbClr val="FFDE59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4362" y="2359970"/>
            <a:ext cx="7315200" cy="1920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47191" y="5525051"/>
            <a:ext cx="8115300" cy="456485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ea typeface="Open Sauce Bold"/>
              </a:rPr>
              <a:t>改善精準度問題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7952" y="3038839"/>
            <a:ext cx="6956488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Open Sauce"/>
              </a:rPr>
              <a:t>我們希望能夠在抓到的輪廓中找出最小的y值及此y值上最小跟最大的x值，期望能夠得到場地的上邊，這樣就能夠得到更加準確的輪廓來進行判斷，或是對超出圖像範圍的場地直接判定等等。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03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47191" y="503515"/>
            <a:ext cx="8115300" cy="456485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067998" y="1341506"/>
            <a:ext cx="6197537" cy="1018464"/>
            <a:chOff x="0" y="0"/>
            <a:chExt cx="1323534" cy="2175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23534" cy="217501"/>
            </a:xfrm>
            <a:custGeom>
              <a:avLst/>
              <a:gdLst/>
              <a:ahLst/>
              <a:cxnLst/>
              <a:rect l="l" t="t" r="r" b="b"/>
              <a:pathLst>
                <a:path w="1323534" h="217501">
                  <a:moveTo>
                    <a:pt x="0" y="0"/>
                  </a:moveTo>
                  <a:lnTo>
                    <a:pt x="1323534" y="0"/>
                  </a:lnTo>
                  <a:lnTo>
                    <a:pt x="1323534" y="217501"/>
                  </a:lnTo>
                  <a:lnTo>
                    <a:pt x="0" y="217501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4362" y="2359970"/>
            <a:ext cx="7315200" cy="1920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09410" y="2551994"/>
            <a:ext cx="7237171" cy="611611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latin typeface="Open Sauce Bold"/>
              </a:rPr>
              <a:t> 研究進度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299585"/>
            <a:ext cx="6956488" cy="363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3036BD"/>
                </a:solidFill>
                <a:ea typeface="Open Sauce Bold"/>
              </a:rPr>
              <a:t>準確率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 改善前：234/240  =   97.5%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 改善後：240/240  = 100.0%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uce"/>
            </a:endParaRPr>
          </a:p>
          <a:p>
            <a:pPr>
              <a:lnSpc>
                <a:spcPts val="4059"/>
              </a:lnSpc>
            </a:pPr>
            <a:r>
              <a:rPr lang="en-US" sz="2899">
                <a:solidFill>
                  <a:srgbClr val="3036BD"/>
                </a:solidFill>
                <a:ea typeface="Open Sauce Bold"/>
              </a:rPr>
              <a:t>運算時間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Open Sauce"/>
              </a:rPr>
              <a:t>改善前：0.03887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Open Sauce"/>
              </a:rPr>
              <a:t>改善後：0.02193(-0.016943)</a:t>
            </a:r>
          </a:p>
          <a:p>
            <a:pPr>
              <a:lnSpc>
                <a:spcPts val="4059"/>
              </a:lnSpc>
            </a:pPr>
            <a:endParaRPr lang="en-US" sz="2400">
              <a:solidFill>
                <a:srgbClr val="000000"/>
              </a:solidFill>
              <a:ea typeface="Open Sau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078590" y="9753388"/>
            <a:ext cx="13082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wTeXMing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0298" y="202144"/>
            <a:ext cx="447178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41070" y="3248170"/>
            <a:ext cx="10611699" cy="3790661"/>
            <a:chOff x="0" y="0"/>
            <a:chExt cx="1644030" cy="5872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4030" cy="587273"/>
            </a:xfrm>
            <a:custGeom>
              <a:avLst/>
              <a:gdLst/>
              <a:ahLst/>
              <a:cxnLst/>
              <a:rect l="l" t="t" r="r" b="b"/>
              <a:pathLst>
                <a:path w="1644030" h="587273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46701" y="4269486"/>
            <a:ext cx="15200437" cy="1662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16"/>
              </a:lnSpc>
            </a:pPr>
            <a:r>
              <a:rPr lang="en-US" sz="10400">
                <a:solidFill>
                  <a:srgbClr val="5271FF"/>
                </a:solidFill>
                <a:ea typeface="Open Sauce SemiBold"/>
              </a:rPr>
              <a:t>操作介面呈現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4362" y="2359970"/>
            <a:ext cx="7315200" cy="1920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9253"/>
          <a:stretch>
            <a:fillRect/>
          </a:stretch>
        </p:blipFill>
        <p:spPr>
          <a:xfrm>
            <a:off x="847952" y="2704394"/>
            <a:ext cx="13381747" cy="748131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ea typeface="Open Sauce Bold"/>
              </a:rPr>
              <a:t>操作介面架構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25770" y="3864099"/>
            <a:ext cx="3497230" cy="585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Main.py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Open Sauce"/>
              </a:rPr>
              <a:t>啟動程式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00000"/>
              </a:solidFill>
              <a:ea typeface="Open Sauce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UI.py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(顯示介面)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uce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video_contoller.py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(UI控制中心)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uce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opencv_engine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(Opencv處理影像)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uce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1616"/>
                </a:solidFill>
                <a:latin typeface="Open Sauce"/>
              </a:rPr>
              <a:t>yolov5_engine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1616"/>
                </a:solidFill>
                <a:latin typeface="Open Sauce"/>
              </a:rPr>
              <a:t>(yolov5處理影像)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4362" y="2359970"/>
            <a:ext cx="7315200" cy="1920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704394"/>
            <a:ext cx="10487864" cy="70615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ea typeface="Open Sauce Bold"/>
              </a:rPr>
              <a:t>操作介面架構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8565" y="39578"/>
            <a:ext cx="17690870" cy="1024742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377105" y="39578"/>
            <a:ext cx="651595" cy="648510"/>
          </a:xfrm>
          <a:prstGeom prst="rect">
            <a:avLst/>
          </a:prstGeom>
          <a:solidFill>
            <a:srgbClr val="3036BD"/>
          </a:solidFill>
        </p:spPr>
      </p:sp>
      <p:sp>
        <p:nvSpPr>
          <p:cNvPr id="4" name="TextBox 4"/>
          <p:cNvSpPr txBox="1"/>
          <p:nvPr/>
        </p:nvSpPr>
        <p:spPr>
          <a:xfrm>
            <a:off x="479314" y="241722"/>
            <a:ext cx="447178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27647" y="640462"/>
            <a:ext cx="5737576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ea typeface="Open Sauce Bold"/>
              </a:rPr>
              <a:t>原畫面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96757" y="972797"/>
            <a:ext cx="6346841" cy="357009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643089" y="2359970"/>
            <a:ext cx="4455795" cy="2182925"/>
            <a:chOff x="0" y="0"/>
            <a:chExt cx="1423956" cy="6976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23956" cy="697606"/>
            </a:xfrm>
            <a:custGeom>
              <a:avLst/>
              <a:gdLst/>
              <a:ahLst/>
              <a:cxnLst/>
              <a:rect l="l" t="t" r="r" b="b"/>
              <a:pathLst>
                <a:path w="1423956" h="697606">
                  <a:moveTo>
                    <a:pt x="0" y="0"/>
                  </a:moveTo>
                  <a:lnTo>
                    <a:pt x="1423956" y="0"/>
                  </a:lnTo>
                  <a:lnTo>
                    <a:pt x="1423956" y="697606"/>
                  </a:lnTo>
                  <a:lnTo>
                    <a:pt x="0" y="697606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96757" y="5684138"/>
            <a:ext cx="6346841" cy="357009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ea typeface="Open Sauce Bold"/>
              </a:rPr>
              <a:t>判斷方式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696757" y="8224384"/>
            <a:ext cx="6346841" cy="1033916"/>
            <a:chOff x="0" y="0"/>
            <a:chExt cx="1819084" cy="296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9084" cy="296333"/>
            </a:xfrm>
            <a:custGeom>
              <a:avLst/>
              <a:gdLst/>
              <a:ahLst/>
              <a:cxnLst/>
              <a:rect l="l" t="t" r="r" b="b"/>
              <a:pathLst>
                <a:path w="1819084" h="296333">
                  <a:moveTo>
                    <a:pt x="0" y="0"/>
                  </a:moveTo>
                  <a:lnTo>
                    <a:pt x="1819084" y="0"/>
                  </a:lnTo>
                  <a:lnTo>
                    <a:pt x="1819084" y="296333"/>
                  </a:lnTo>
                  <a:lnTo>
                    <a:pt x="0" y="296333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42280" y="2209047"/>
            <a:ext cx="4455795" cy="2332166"/>
            <a:chOff x="0" y="0"/>
            <a:chExt cx="1423956" cy="7453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23956" cy="745300"/>
            </a:xfrm>
            <a:custGeom>
              <a:avLst/>
              <a:gdLst/>
              <a:ahLst/>
              <a:cxnLst/>
              <a:rect l="l" t="t" r="r" b="b"/>
              <a:pathLst>
                <a:path w="1423956" h="745300">
                  <a:moveTo>
                    <a:pt x="0" y="0"/>
                  </a:moveTo>
                  <a:lnTo>
                    <a:pt x="1423956" y="0"/>
                  </a:lnTo>
                  <a:lnTo>
                    <a:pt x="1423956" y="745300"/>
                  </a:lnTo>
                  <a:lnTo>
                    <a:pt x="0" y="7453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643089" y="6931765"/>
            <a:ext cx="4455795" cy="2332166"/>
            <a:chOff x="0" y="0"/>
            <a:chExt cx="1423956" cy="7453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23956" cy="745300"/>
            </a:xfrm>
            <a:custGeom>
              <a:avLst/>
              <a:gdLst/>
              <a:ahLst/>
              <a:cxnLst/>
              <a:rect l="l" t="t" r="r" b="b"/>
              <a:pathLst>
                <a:path w="1423956" h="745300">
                  <a:moveTo>
                    <a:pt x="0" y="0"/>
                  </a:moveTo>
                  <a:lnTo>
                    <a:pt x="1423956" y="0"/>
                  </a:lnTo>
                  <a:lnTo>
                    <a:pt x="1423956" y="745300"/>
                  </a:lnTo>
                  <a:lnTo>
                    <a:pt x="0" y="7453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4362" y="2359970"/>
            <a:ext cx="7315200" cy="192024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47952" y="2969365"/>
            <a:ext cx="609692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Step.1</a:t>
            </a:r>
            <a:r>
              <a:rPr lang="en-US" sz="2400">
                <a:solidFill>
                  <a:srgbClr val="000000"/>
                </a:solidFill>
                <a:latin typeface="Open Sauce Bold"/>
              </a:rPr>
              <a:t>   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抓取場地色彩(HSV)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7952" y="4137130"/>
            <a:ext cx="8606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Step.2   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使用侵蝕(erode)及膨脹(dilate)處理雜訊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7952" y="5304895"/>
            <a:ext cx="8606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Step.3   </a:t>
            </a:r>
            <a:r>
              <a:rPr lang="en-US" sz="240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使用contour函數抓取輪廓取得最小矩形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7952" y="6472660"/>
            <a:ext cx="8606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Step.4   </a:t>
            </a:r>
            <a:r>
              <a:rPr lang="en-US" sz="240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判定最小矩形的位置不超出比賽時場地固定位置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22523" y="400949"/>
            <a:ext cx="609692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In range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21714" y="5125825"/>
            <a:ext cx="609692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Out range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7105" y="39578"/>
            <a:ext cx="17707422" cy="1029070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377105" y="39578"/>
            <a:ext cx="651595" cy="648510"/>
          </a:xfrm>
          <a:prstGeom prst="rect">
            <a:avLst/>
          </a:prstGeom>
          <a:solidFill>
            <a:srgbClr val="3036BD"/>
          </a:solidFill>
        </p:spPr>
      </p:sp>
      <p:sp>
        <p:nvSpPr>
          <p:cNvPr id="4" name="TextBox 4"/>
          <p:cNvSpPr txBox="1"/>
          <p:nvPr/>
        </p:nvSpPr>
        <p:spPr>
          <a:xfrm>
            <a:off x="479314" y="241722"/>
            <a:ext cx="447178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28800" y="3482562"/>
            <a:ext cx="5737576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ea typeface="Open Sauce Bold"/>
              </a:rPr>
              <a:t>新畫面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6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92405" y="0"/>
            <a:ext cx="1303189" cy="12970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8746920" y="500060"/>
            <a:ext cx="794160" cy="3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823">
                <a:solidFill>
                  <a:srgbClr val="3036BD"/>
                </a:solidFill>
                <a:latin typeface="Open Sauce SemiBold Bold"/>
              </a:rPr>
              <a:t>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6149" y="3703675"/>
            <a:ext cx="11715702" cy="314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58"/>
              </a:lnSpc>
            </a:pPr>
            <a:r>
              <a:rPr lang="en-US" sz="9735">
                <a:solidFill>
                  <a:srgbClr val="F8ACC8"/>
                </a:solidFill>
                <a:latin typeface="Open Sauce SemiBold"/>
              </a:rPr>
              <a:t>Tip #1:</a:t>
            </a:r>
          </a:p>
          <a:p>
            <a:pPr algn="ctr">
              <a:lnSpc>
                <a:spcPts val="12558"/>
              </a:lnSpc>
            </a:pPr>
            <a:r>
              <a:rPr lang="en-US" sz="9735">
                <a:solidFill>
                  <a:srgbClr val="FFFFFF"/>
                </a:solidFill>
                <a:latin typeface="Open Sauce SemiBold"/>
              </a:rPr>
              <a:t>Do a time audit.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41070" y="3248170"/>
            <a:ext cx="10611699" cy="3790661"/>
            <a:chOff x="0" y="0"/>
            <a:chExt cx="1644030" cy="5872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4030" cy="587273"/>
            </a:xfrm>
            <a:custGeom>
              <a:avLst/>
              <a:gdLst/>
              <a:ahLst/>
              <a:cxnLst/>
              <a:rect l="l" t="t" r="r" b="b"/>
              <a:pathLst>
                <a:path w="1644030" h="587273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46701" y="4269486"/>
            <a:ext cx="15200437" cy="1662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16"/>
              </a:lnSpc>
            </a:pPr>
            <a:r>
              <a:rPr lang="en-US" sz="10400">
                <a:solidFill>
                  <a:srgbClr val="5271FF"/>
                </a:solidFill>
                <a:latin typeface="Open Sauce SemiBold"/>
              </a:rPr>
              <a:t>OCR 檢測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4362" y="2359970"/>
            <a:ext cx="7315200" cy="19202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latin typeface="Open Sauce Bold"/>
              </a:rPr>
              <a:t>OCR檢測步驟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7952" y="2969365"/>
            <a:ext cx="8606292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Step.1</a:t>
            </a:r>
            <a:r>
              <a:rPr lang="en-US" sz="2400">
                <a:solidFill>
                  <a:srgbClr val="000000"/>
                </a:solidFill>
                <a:latin typeface="Open Sauce Bold"/>
              </a:rPr>
              <a:t>   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使用比賽賽徽的模板進行比較找出圖上賽徽所在的位置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               (Pattern Match)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u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7952" y="4137130"/>
            <a:ext cx="860629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Step.2   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將記分板的可能大小抓取下來做二值化、模糊、銳化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               等處理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7952" y="5304895"/>
            <a:ext cx="8606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Step.3   </a:t>
            </a:r>
            <a:r>
              <a:rPr lang="en-US" sz="240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使用pytesseract將文字及數字分別抓取下來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7952" y="6472660"/>
            <a:ext cx="8606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Step.4   </a:t>
            </a:r>
            <a:r>
              <a:rPr lang="en-US" sz="240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將此數據與時間資訊記錄到資料集裡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4362" y="2359970"/>
            <a:ext cx="7315200" cy="19202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latin typeface="Open Sauce Bold"/>
              </a:rPr>
              <a:t>OCR模型比較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2580" y="3139278"/>
            <a:ext cx="2900418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Open Sauce"/>
              </a:rPr>
              <a:t>easyocr</a:t>
            </a:r>
          </a:p>
          <a:p>
            <a:pPr>
              <a:lnSpc>
                <a:spcPts val="3359"/>
              </a:lnSpc>
            </a:pPr>
            <a:endParaRPr lang="en-US" sz="4800">
              <a:solidFill>
                <a:srgbClr val="000000"/>
              </a:solidFill>
              <a:latin typeface="Open Sauc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6415" y="2669141"/>
            <a:ext cx="12598175" cy="4948717"/>
            <a:chOff x="0" y="0"/>
            <a:chExt cx="16797566" cy="6598290"/>
          </a:xfrm>
        </p:grpSpPr>
        <p:sp>
          <p:nvSpPr>
            <p:cNvPr id="3" name="TextBox 3"/>
            <p:cNvSpPr txBox="1"/>
            <p:nvPr/>
          </p:nvSpPr>
          <p:spPr>
            <a:xfrm>
              <a:off x="0" y="-76200"/>
              <a:ext cx="16797566" cy="16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320"/>
                </a:lnSpc>
              </a:pPr>
              <a:r>
                <a:rPr lang="en-US" sz="8000">
                  <a:solidFill>
                    <a:srgbClr val="3036BD"/>
                  </a:solidFill>
                  <a:latin typeface="Open Sauce SemiBold Bold"/>
                </a:rPr>
                <a:t>Why do a time audit?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86309"/>
              <a:ext cx="16797566" cy="4411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2799" spc="8">
                  <a:solidFill>
                    <a:srgbClr val="000000"/>
                  </a:solidFill>
                  <a:latin typeface="Open Sauce"/>
                </a:rPr>
                <a:t>Keeping track of your daily activities makes you more intentional about where you spend your time. By keeping track of the activities you do in a day, you’ll find out the types of activities that take up most of your time.</a:t>
              </a:r>
            </a:p>
            <a:p>
              <a:pPr>
                <a:lnSpc>
                  <a:spcPts val="4479"/>
                </a:lnSpc>
              </a:pPr>
              <a:endParaRPr lang="en-US" sz="2799" spc="8">
                <a:solidFill>
                  <a:srgbClr val="000000"/>
                </a:solidFill>
                <a:latin typeface="Open Sauce"/>
              </a:endParaRPr>
            </a:p>
            <a:p>
              <a:pPr>
                <a:lnSpc>
                  <a:spcPts val="4480"/>
                </a:lnSpc>
              </a:pPr>
              <a:r>
                <a:rPr lang="en-US" sz="2800" spc="8">
                  <a:solidFill>
                    <a:srgbClr val="000000"/>
                  </a:solidFill>
                  <a:latin typeface="Open Sauce"/>
                </a:rPr>
                <a:t>This allows you to see opportunities where you can be more efficient to be even more productive.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6984811" y="4494990"/>
            <a:ext cx="1303189" cy="12970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TextBox 6"/>
          <p:cNvSpPr txBox="1"/>
          <p:nvPr/>
        </p:nvSpPr>
        <p:spPr>
          <a:xfrm>
            <a:off x="17239325" y="4995050"/>
            <a:ext cx="794160" cy="3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823">
                <a:solidFill>
                  <a:srgbClr val="3036BD"/>
                </a:solidFill>
                <a:latin typeface="Open Sauce SemiBold Bold"/>
              </a:rPr>
              <a:t>05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23688"/>
            <a:ext cx="8373989" cy="4600363"/>
            <a:chOff x="0" y="0"/>
            <a:chExt cx="11165319" cy="6133817"/>
          </a:xfrm>
        </p:grpSpPr>
        <p:sp>
          <p:nvSpPr>
            <p:cNvPr id="3" name="TextBox 3"/>
            <p:cNvSpPr txBox="1"/>
            <p:nvPr/>
          </p:nvSpPr>
          <p:spPr>
            <a:xfrm>
              <a:off x="0" y="-76200"/>
              <a:ext cx="11165319" cy="3434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320"/>
                </a:lnSpc>
              </a:pPr>
              <a:r>
                <a:rPr lang="en-US" sz="8000">
                  <a:solidFill>
                    <a:srgbClr val="3036BD"/>
                  </a:solidFill>
                  <a:latin typeface="Open Sauce SemiBold Bold"/>
                </a:rPr>
                <a:t>How to Do</a:t>
              </a:r>
            </a:p>
            <a:p>
              <a:pPr>
                <a:lnSpc>
                  <a:spcPts val="10320"/>
                </a:lnSpc>
              </a:pPr>
              <a:r>
                <a:rPr lang="en-US" sz="8000">
                  <a:solidFill>
                    <a:srgbClr val="3036BD"/>
                  </a:solidFill>
                  <a:latin typeface="Open Sauce SemiBold Bold"/>
                </a:rPr>
                <a:t>a Time Audit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975029"/>
              <a:ext cx="11165319" cy="2158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2800">
                  <a:solidFill>
                    <a:srgbClr val="000000"/>
                  </a:solidFill>
                  <a:latin typeface="Open Sauce"/>
                </a:rPr>
                <a:t>Find out how much time you spend on tasks. Compare your ideal and actual time allotment for tasks, then </a:t>
              </a:r>
              <a:r>
                <a:rPr lang="en-US" sz="2800" u="sng">
                  <a:solidFill>
                    <a:srgbClr val="3036BD"/>
                  </a:solidFill>
                  <a:latin typeface="Open Sauce"/>
                </a:rPr>
                <a:t>adjust your schedule</a:t>
              </a:r>
              <a:r>
                <a:rPr lang="en-US" sz="2800">
                  <a:solidFill>
                    <a:srgbClr val="000000"/>
                  </a:solidFill>
                  <a:latin typeface="Open Sauce"/>
                </a:rPr>
                <a:t> accordingly.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1603" b="1603"/>
          <a:stretch>
            <a:fillRect/>
          </a:stretch>
        </p:blipFill>
        <p:spPr>
          <a:xfrm>
            <a:off x="11193957" y="0"/>
            <a:ext cx="7094043" cy="1028700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1028700" y="0"/>
            <a:ext cx="1303189" cy="12970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1283214" y="500060"/>
            <a:ext cx="794160" cy="3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823">
                <a:solidFill>
                  <a:srgbClr val="3036BD"/>
                </a:solidFill>
                <a:latin typeface="Open Sauce SemiBold Bold"/>
              </a:rPr>
              <a:t>06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6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92405" y="0"/>
            <a:ext cx="1303189" cy="129702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5083" b="35083"/>
          <a:stretch>
            <a:fillRect/>
          </a:stretch>
        </p:blipFill>
        <p:spPr>
          <a:xfrm>
            <a:off x="0" y="6649811"/>
            <a:ext cx="18288000" cy="363718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86149" y="2342859"/>
            <a:ext cx="11715702" cy="314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58"/>
              </a:lnSpc>
            </a:pPr>
            <a:r>
              <a:rPr lang="en-US" sz="9735">
                <a:solidFill>
                  <a:srgbClr val="F8ACC8"/>
                </a:solidFill>
                <a:latin typeface="Open Sauce SemiBold"/>
              </a:rPr>
              <a:t>Tip #2:</a:t>
            </a:r>
          </a:p>
          <a:p>
            <a:pPr algn="ctr">
              <a:lnSpc>
                <a:spcPts val="12558"/>
              </a:lnSpc>
            </a:pPr>
            <a:r>
              <a:rPr lang="en-US" sz="9735">
                <a:solidFill>
                  <a:srgbClr val="FFFFFF"/>
                </a:solidFill>
                <a:latin typeface="Open Sauce SemiBold"/>
              </a:rPr>
              <a:t>Create a to-do list.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46920" y="500060"/>
            <a:ext cx="794160" cy="3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823">
                <a:solidFill>
                  <a:srgbClr val="3036BD"/>
                </a:solidFill>
                <a:latin typeface="Open Sauce SemiBold Bold"/>
              </a:rPr>
              <a:t>07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68441" y="4272128"/>
            <a:ext cx="13951119" cy="159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2"/>
              </a:lnSpc>
            </a:pPr>
            <a:r>
              <a:rPr lang="en-US" sz="4057">
                <a:solidFill>
                  <a:srgbClr val="000000"/>
                </a:solidFill>
                <a:latin typeface="Open Sauce"/>
              </a:rPr>
              <a:t>Have only three to five tasks daily.</a:t>
            </a:r>
          </a:p>
          <a:p>
            <a:pPr algn="ctr">
              <a:lnSpc>
                <a:spcPts val="6492"/>
              </a:lnSpc>
            </a:pPr>
            <a:r>
              <a:rPr lang="en-US" sz="4057">
                <a:solidFill>
                  <a:srgbClr val="000000"/>
                </a:solidFill>
                <a:latin typeface="Open Sauce"/>
              </a:rPr>
              <a:t>Frequently revisit your list</a:t>
            </a:r>
            <a:r>
              <a:rPr lang="en-US" sz="4057">
                <a:solidFill>
                  <a:srgbClr val="3036BD"/>
                </a:solidFill>
                <a:latin typeface="Open Sauce"/>
              </a:rPr>
              <a:t> </a:t>
            </a:r>
            <a:r>
              <a:rPr lang="en-US" sz="4057" u="sng">
                <a:solidFill>
                  <a:srgbClr val="3036BD"/>
                </a:solidFill>
                <a:latin typeface="Open Sauce"/>
              </a:rPr>
              <a:t>to assess if tasks are doable.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99063" y="3886264"/>
            <a:ext cx="11623463" cy="236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47"/>
              </a:lnSpc>
            </a:pPr>
            <a:r>
              <a:rPr lang="en-US" sz="3967" u="sng">
                <a:solidFill>
                  <a:srgbClr val="3036BD"/>
                </a:solidFill>
                <a:latin typeface="Open Sauce"/>
              </a:rPr>
              <a:t>Identify your most important tasks.</a:t>
            </a:r>
            <a:r>
              <a:rPr lang="en-US" sz="3967">
                <a:solidFill>
                  <a:srgbClr val="3036BD"/>
                </a:solidFill>
                <a:latin typeface="Open Sauce"/>
              </a:rPr>
              <a:t> </a:t>
            </a:r>
          </a:p>
          <a:p>
            <a:pPr>
              <a:lnSpc>
                <a:spcPts val="6347"/>
              </a:lnSpc>
            </a:pPr>
            <a:r>
              <a:rPr lang="en-US" sz="3967">
                <a:solidFill>
                  <a:srgbClr val="000000"/>
                </a:solidFill>
                <a:latin typeface="Open Sauce"/>
              </a:rPr>
              <a:t>Tackle them first thing in the morning. They say that's when people tend to be most productive.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4494990"/>
            <a:ext cx="1303189" cy="12970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254514" y="4995050"/>
            <a:ext cx="794160" cy="3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823">
                <a:solidFill>
                  <a:srgbClr val="3036BD"/>
                </a:solidFill>
                <a:latin typeface="Open Sauce SemiBold Bold"/>
              </a:rPr>
              <a:t>09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1812" y="5650218"/>
            <a:ext cx="4193700" cy="12809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21278" y="5352520"/>
            <a:ext cx="6943609" cy="390578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4362" y="2359970"/>
            <a:ext cx="7315200" cy="1920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344978" y="604447"/>
            <a:ext cx="5096209" cy="43067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ea typeface="Open Sauce Bold"/>
              </a:rPr>
              <a:t>精準度問題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7952" y="2710221"/>
            <a:ext cx="6956488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Open Sauce"/>
              </a:rPr>
              <a:t>由於此方式並不是直接吻合整個場地，  而是得到場地的最大長度及最小寬度，進而造成某些情況下會判斷錯誤。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7952" y="4318635"/>
            <a:ext cx="695648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Open Sauce"/>
              </a:rPr>
              <a:t>準確率：234/240  =   97.5% (改善前)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Open Sauce"/>
              </a:rPr>
              <a:t>準確率：240/240  = 100.0% (改善後)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7952" y="7595235"/>
            <a:ext cx="6956488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Open Sauce"/>
              </a:rPr>
              <a:t>考量到影片一秒約為30幀，這代表一分鐘的影片會有45張錯誤片段被判斷成對的，這樣的影響是相當大的。因此我們希望能夠增加場地擷取的符合度來降低錯誤的可能性。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78590" y="9753388"/>
            <a:ext cx="13082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wTeXMing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6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984811" y="4494990"/>
            <a:ext cx="1303189" cy="12970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17239325" y="4995050"/>
            <a:ext cx="794160" cy="3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823">
                <a:solidFill>
                  <a:srgbClr val="3036BD"/>
                </a:solidFill>
                <a:latin typeface="Open Sauce SemiBold Bold"/>
              </a:rPr>
              <a:t>10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1651" y="3533255"/>
            <a:ext cx="11715702" cy="314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58"/>
              </a:lnSpc>
            </a:pPr>
            <a:r>
              <a:rPr lang="en-US" sz="9735">
                <a:solidFill>
                  <a:srgbClr val="F8ACC8"/>
                </a:solidFill>
                <a:latin typeface="Open Sauce SemiBold"/>
              </a:rPr>
              <a:t>Tip #3:</a:t>
            </a:r>
          </a:p>
          <a:p>
            <a:pPr>
              <a:lnSpc>
                <a:spcPts val="12558"/>
              </a:lnSpc>
            </a:pPr>
            <a:r>
              <a:rPr lang="en-US" sz="9735">
                <a:solidFill>
                  <a:srgbClr val="FFFFFF"/>
                </a:solidFill>
                <a:latin typeface="Open Sauce SemiBold"/>
              </a:rPr>
              <a:t>Don’t multitask.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87621" y="1364942"/>
            <a:ext cx="8847854" cy="259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0"/>
              </a:lnSpc>
            </a:pPr>
            <a:r>
              <a:rPr lang="en-US" sz="8000">
                <a:solidFill>
                  <a:srgbClr val="3036BD"/>
                </a:solidFill>
                <a:latin typeface="Open Sauce SemiBold Bold"/>
              </a:rPr>
              <a:t>The Multitasking Myth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6243" b="6243"/>
          <a:stretch>
            <a:fillRect/>
          </a:stretch>
        </p:blipFill>
        <p:spPr>
          <a:xfrm>
            <a:off x="1413506" y="1441142"/>
            <a:ext cx="5636381" cy="73988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079017" y="5207635"/>
            <a:ext cx="417208" cy="332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8"/>
              </a:lnSpc>
            </a:pPr>
            <a:r>
              <a:rPr lang="en-US" sz="2130">
                <a:solidFill>
                  <a:srgbClr val="3036BD"/>
                </a:solidFill>
                <a:latin typeface="Open Sauce SemiBold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79017" y="7077758"/>
            <a:ext cx="417208" cy="332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8"/>
              </a:lnSpc>
            </a:pPr>
            <a:r>
              <a:rPr lang="en-US" sz="2130">
                <a:solidFill>
                  <a:srgbClr val="3036BD"/>
                </a:solidFill>
                <a:latin typeface="Open Sauce SemiBold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13725" y="5093335"/>
            <a:ext cx="8321750" cy="103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Studies show that multitasking </a:t>
            </a:r>
            <a:r>
              <a:rPr lang="en-US" sz="2799" u="sng">
                <a:solidFill>
                  <a:srgbClr val="3036BD"/>
                </a:solidFill>
                <a:latin typeface="Open Sauce"/>
              </a:rPr>
              <a:t>negatively</a:t>
            </a:r>
          </a:p>
          <a:p>
            <a:pPr>
              <a:lnSpc>
                <a:spcPts val="4200"/>
              </a:lnSpc>
            </a:pPr>
            <a:r>
              <a:rPr lang="en-US" sz="2800" u="sng">
                <a:solidFill>
                  <a:srgbClr val="3036BD"/>
                </a:solidFill>
                <a:latin typeface="Open Sauce"/>
              </a:rPr>
              <a:t>affects short-term memory.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13725" y="6934883"/>
            <a:ext cx="8321750" cy="156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Switching between challenging tasks literally drains your brain. </a:t>
            </a:r>
            <a:r>
              <a:rPr lang="en-US" sz="2799" u="sng">
                <a:solidFill>
                  <a:srgbClr val="3036BD"/>
                </a:solidFill>
                <a:latin typeface="Open Sauce"/>
              </a:rPr>
              <a:t>It also makes you more likely</a:t>
            </a:r>
          </a:p>
          <a:p>
            <a:pPr>
              <a:lnSpc>
                <a:spcPts val="4200"/>
              </a:lnSpc>
            </a:pPr>
            <a:r>
              <a:rPr lang="en-US" sz="2800" u="sng">
                <a:solidFill>
                  <a:srgbClr val="3036BD"/>
                </a:solidFill>
                <a:latin typeface="Open Sauce"/>
              </a:rPr>
              <a:t>to commit mistakes.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32484" y="2989567"/>
            <a:ext cx="14023032" cy="112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0"/>
              </a:lnSpc>
            </a:pPr>
            <a:r>
              <a:rPr lang="en-US" sz="7000">
                <a:solidFill>
                  <a:srgbClr val="3036BD"/>
                </a:solidFill>
                <a:latin typeface="Open Sauce SemiBold Bold"/>
              </a:rPr>
              <a:t>The Solution: Monotasking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60962" y="5801060"/>
            <a:ext cx="6519549" cy="2292722"/>
            <a:chOff x="0" y="0"/>
            <a:chExt cx="8692732" cy="3056963"/>
          </a:xfrm>
        </p:grpSpPr>
        <p:sp>
          <p:nvSpPr>
            <p:cNvPr id="4" name="TextBox 4"/>
            <p:cNvSpPr txBox="1"/>
            <p:nvPr/>
          </p:nvSpPr>
          <p:spPr>
            <a:xfrm>
              <a:off x="4068227" y="-9525"/>
              <a:ext cx="556277" cy="528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4"/>
                </a:lnSpc>
              </a:pPr>
              <a:r>
                <a:rPr lang="en-US" sz="2600">
                  <a:solidFill>
                    <a:srgbClr val="3036BD"/>
                  </a:solidFill>
                  <a:latin typeface="Open Sauce SemiBold Bold"/>
                </a:rPr>
                <a:t>01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28113"/>
              <a:ext cx="8692732" cy="22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Open Sauce"/>
                </a:rPr>
                <a:t>Monotasking allows you to</a:t>
              </a:r>
            </a:p>
            <a:p>
              <a:pPr algn="ctr">
                <a:lnSpc>
                  <a:spcPts val="4500"/>
                </a:lnSpc>
              </a:pPr>
              <a:r>
                <a:rPr lang="en-US" sz="3000" u="sng">
                  <a:solidFill>
                    <a:srgbClr val="3036BD"/>
                  </a:solidFill>
                  <a:latin typeface="Open Sauce"/>
                </a:rPr>
                <a:t>focus</a:t>
              </a:r>
              <a:r>
                <a:rPr lang="en-US" sz="3000">
                  <a:solidFill>
                    <a:srgbClr val="000000"/>
                  </a:solidFill>
                  <a:latin typeface="Open Sauce"/>
                </a:rPr>
                <a:t> your time and energy to the task at hand.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107489" y="5801060"/>
            <a:ext cx="6519549" cy="2292722"/>
            <a:chOff x="0" y="0"/>
            <a:chExt cx="8692732" cy="3056963"/>
          </a:xfrm>
        </p:grpSpPr>
        <p:sp>
          <p:nvSpPr>
            <p:cNvPr id="7" name="TextBox 7"/>
            <p:cNvSpPr txBox="1"/>
            <p:nvPr/>
          </p:nvSpPr>
          <p:spPr>
            <a:xfrm>
              <a:off x="3678562" y="-9525"/>
              <a:ext cx="1335607" cy="528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4"/>
                </a:lnSpc>
              </a:pPr>
              <a:r>
                <a:rPr lang="en-US" sz="2600">
                  <a:solidFill>
                    <a:srgbClr val="3036BD"/>
                  </a:solidFill>
                  <a:latin typeface="Open Sauce SemiBold Bold"/>
                </a:rPr>
                <a:t>02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28113"/>
              <a:ext cx="8692732" cy="22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u="sng">
                  <a:solidFill>
                    <a:srgbClr val="3036BD"/>
                  </a:solidFill>
                  <a:latin typeface="Open Sauce"/>
                </a:rPr>
                <a:t>Set aside a block of time</a:t>
              </a:r>
              <a:r>
                <a:rPr lang="en-US" sz="3000">
                  <a:solidFill>
                    <a:srgbClr val="000000"/>
                  </a:solidFill>
                  <a:latin typeface="Open Sauce"/>
                </a:rPr>
                <a:t> to do a certain task. Turn off notifications and listen to relaxing music.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8492405" y="0"/>
            <a:ext cx="1303189" cy="12970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TextBox 10"/>
          <p:cNvSpPr txBox="1"/>
          <p:nvPr/>
        </p:nvSpPr>
        <p:spPr>
          <a:xfrm>
            <a:off x="8746920" y="500060"/>
            <a:ext cx="794160" cy="3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823">
                <a:solidFill>
                  <a:srgbClr val="3036BD"/>
                </a:solidFill>
                <a:latin typeface="Open Sauce SemiBold Bold"/>
              </a:rPr>
              <a:t>12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6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192" b="28192"/>
          <a:stretch>
            <a:fillRect/>
          </a:stretch>
        </p:blipFill>
        <p:spPr>
          <a:xfrm>
            <a:off x="0" y="0"/>
            <a:ext cx="18288000" cy="531762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04222" y="7015525"/>
            <a:ext cx="13879556" cy="1324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7"/>
              </a:lnSpc>
            </a:pPr>
            <a:r>
              <a:rPr lang="en-US" sz="8222">
                <a:solidFill>
                  <a:srgbClr val="F8ACC8"/>
                </a:solidFill>
                <a:latin typeface="Open Sauce SemiBold"/>
              </a:rPr>
              <a:t>Take control</a:t>
            </a:r>
            <a:r>
              <a:rPr lang="en-US" sz="8222">
                <a:solidFill>
                  <a:srgbClr val="FFFFFF"/>
                </a:solidFill>
                <a:latin typeface="Open Sauce SemiBold"/>
              </a:rPr>
              <a:t> of your time!</a:t>
            </a:r>
          </a:p>
        </p:txBody>
      </p:sp>
      <p:sp>
        <p:nvSpPr>
          <p:cNvPr id="4" name="AutoShape 4"/>
          <p:cNvSpPr/>
          <p:nvPr/>
        </p:nvSpPr>
        <p:spPr>
          <a:xfrm>
            <a:off x="8492405" y="0"/>
            <a:ext cx="1303189" cy="12970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8746920" y="500060"/>
            <a:ext cx="794160" cy="3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823">
                <a:solidFill>
                  <a:srgbClr val="3036BD"/>
                </a:solidFill>
                <a:latin typeface="Open Sauce SemiBold Bold"/>
              </a:rPr>
              <a:t>13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5230" y="3797826"/>
            <a:ext cx="5927215" cy="2691348"/>
            <a:chOff x="0" y="0"/>
            <a:chExt cx="7902953" cy="3588464"/>
          </a:xfrm>
        </p:grpSpPr>
        <p:sp>
          <p:nvSpPr>
            <p:cNvPr id="3" name="TextBox 3"/>
            <p:cNvSpPr txBox="1"/>
            <p:nvPr/>
          </p:nvSpPr>
          <p:spPr>
            <a:xfrm>
              <a:off x="0" y="-38100"/>
              <a:ext cx="7902953" cy="1153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95"/>
                </a:lnSpc>
              </a:pPr>
              <a:r>
                <a:rPr lang="en-US" sz="5500">
                  <a:solidFill>
                    <a:srgbClr val="3036BD"/>
                  </a:solidFill>
                  <a:latin typeface="Open Sauce SemiBold Bold"/>
                </a:rPr>
                <a:t>Free Resources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06535"/>
              <a:ext cx="7902953" cy="1881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"/>
                </a:rPr>
                <a:t>Use these free, recolorable icons, and illustrations in your Canva presentation.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854195" y="6328759"/>
            <a:ext cx="664313" cy="6643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533584" y="6328759"/>
            <a:ext cx="664313" cy="66431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194484" y="6315265"/>
            <a:ext cx="716037" cy="6913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800217" y="6328759"/>
            <a:ext cx="691302" cy="6913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276076" y="6328759"/>
            <a:ext cx="664313" cy="66431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907317" y="7774003"/>
            <a:ext cx="553041" cy="69130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2424178" y="7774003"/>
            <a:ext cx="878097" cy="69130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4245816" y="7774003"/>
            <a:ext cx="608345" cy="69130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5817814" y="7787497"/>
            <a:ext cx="651080" cy="69130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9410897" y="7774003"/>
            <a:ext cx="389643" cy="69130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0835706" y="4870022"/>
            <a:ext cx="701290" cy="66431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2600015" y="4870022"/>
            <a:ext cx="531450" cy="66431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4220347" y="4870022"/>
            <a:ext cx="664313" cy="66431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5822842" y="4870022"/>
            <a:ext cx="646053" cy="69130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9271380" y="4856527"/>
            <a:ext cx="673705" cy="69130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0898281" y="3411284"/>
            <a:ext cx="576140" cy="664313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12574047" y="3411284"/>
            <a:ext cx="583387" cy="66431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4220347" y="3411284"/>
            <a:ext cx="664313" cy="66431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15872490" y="3411284"/>
            <a:ext cx="546757" cy="691302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9271380" y="3406588"/>
            <a:ext cx="673705" cy="673705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0993418" y="1898267"/>
            <a:ext cx="387717" cy="664313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12603960" y="1898267"/>
            <a:ext cx="525411" cy="664313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4287703" y="1898267"/>
            <a:ext cx="531450" cy="664313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5803657" y="1898267"/>
            <a:ext cx="686274" cy="69130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9271380" y="1808201"/>
            <a:ext cx="675556" cy="84444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6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75963" y="3336607"/>
            <a:ext cx="5717258" cy="356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94"/>
              </a:lnSpc>
            </a:pPr>
            <a:r>
              <a:rPr lang="en-US" sz="5499">
                <a:solidFill>
                  <a:srgbClr val="F8ACC8"/>
                </a:solidFill>
                <a:latin typeface="Open Sauce SemiBold"/>
              </a:rPr>
              <a:t>How to Make</a:t>
            </a:r>
          </a:p>
          <a:p>
            <a:pPr>
              <a:lnSpc>
                <a:spcPts val="7094"/>
              </a:lnSpc>
            </a:pPr>
            <a:r>
              <a:rPr lang="en-US" sz="5499">
                <a:solidFill>
                  <a:srgbClr val="F8ACC8"/>
                </a:solidFill>
                <a:latin typeface="Open Sauce SemiBold"/>
              </a:rPr>
              <a:t>a Recording</a:t>
            </a:r>
          </a:p>
          <a:p>
            <a:pPr>
              <a:lnSpc>
                <a:spcPts val="7095"/>
              </a:lnSpc>
            </a:pPr>
            <a:r>
              <a:rPr lang="en-US" sz="5500">
                <a:solidFill>
                  <a:srgbClr val="FFFFFF"/>
                </a:solidFill>
                <a:latin typeface="Open Sauce SemiBold"/>
              </a:rPr>
              <a:t>of Your Canva Presentation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35260" y="1648391"/>
            <a:ext cx="8211979" cy="745913"/>
            <a:chOff x="0" y="0"/>
            <a:chExt cx="10949305" cy="99455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338072"/>
              <a:ext cx="318407" cy="318407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8ACC8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901143" y="-38100"/>
              <a:ext cx="10048162" cy="103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Open Sauce"/>
                </a:rPr>
                <a:t>Click on "Present and record" found on </a:t>
              </a:r>
            </a:p>
            <a:p>
              <a:pPr>
                <a:lnSpc>
                  <a:spcPts val="3219"/>
                </a:lnSpc>
              </a:pPr>
              <a:r>
                <a:rPr lang="en-US" sz="2300">
                  <a:solidFill>
                    <a:srgbClr val="FFFFFF"/>
                  </a:solidFill>
                  <a:latin typeface="Open Sauce"/>
                </a:rPr>
                <a:t>the top right corner.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35260" y="3058330"/>
            <a:ext cx="8211979" cy="343747"/>
            <a:chOff x="0" y="0"/>
            <a:chExt cx="10949305" cy="45832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69961"/>
              <a:ext cx="318407" cy="318407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8ACC8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901143" y="-38100"/>
              <a:ext cx="10048162" cy="496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300">
                  <a:solidFill>
                    <a:srgbClr val="FFFFFF"/>
                  </a:solidFill>
                  <a:latin typeface="Open Sauce"/>
                </a:rPr>
                <a:t>Click on "Go to recording studio".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35260" y="4066103"/>
            <a:ext cx="8211979" cy="745913"/>
            <a:chOff x="0" y="0"/>
            <a:chExt cx="10949305" cy="99455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338072"/>
              <a:ext cx="318407" cy="318407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8ACC8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901143" y="-38100"/>
              <a:ext cx="10048162" cy="103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300">
                  <a:solidFill>
                    <a:srgbClr val="FFFFFF"/>
                  </a:solidFill>
                  <a:latin typeface="Open Sauce"/>
                </a:rPr>
                <a:t>Set up your camera and microphone</a:t>
              </a:r>
            </a:p>
            <a:p>
              <a:pPr>
                <a:lnSpc>
                  <a:spcPts val="3219"/>
                </a:lnSpc>
              </a:pPr>
              <a:r>
                <a:rPr lang="en-US" sz="2300">
                  <a:solidFill>
                    <a:srgbClr val="FFFFFF"/>
                  </a:solidFill>
                  <a:latin typeface="Open Sauce"/>
                </a:rPr>
                <a:t>and click on “Start recording”.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635260" y="5474984"/>
            <a:ext cx="8211979" cy="745913"/>
            <a:chOff x="0" y="0"/>
            <a:chExt cx="10949305" cy="99455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338072"/>
              <a:ext cx="318407" cy="318407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8ACC8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901143" y="-38100"/>
              <a:ext cx="10048162" cy="103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300">
                  <a:solidFill>
                    <a:srgbClr val="FFFFFF"/>
                  </a:solidFill>
                  <a:latin typeface="Open Sauce"/>
                </a:rPr>
                <a:t>Click “Pause” to take a break, and click “Resume” once you’re ready to record again.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635260" y="6884923"/>
            <a:ext cx="8211979" cy="343747"/>
            <a:chOff x="0" y="0"/>
            <a:chExt cx="10949305" cy="458329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69961"/>
              <a:ext cx="318407" cy="31840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8ACC8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901143" y="-38100"/>
              <a:ext cx="10048162" cy="496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300">
                  <a:solidFill>
                    <a:srgbClr val="FFFFFF"/>
                  </a:solidFill>
                  <a:latin typeface="Open Sauce"/>
                </a:rPr>
                <a:t>Click on “End recording” once you’re done.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635260" y="7892696"/>
            <a:ext cx="8211979" cy="745913"/>
            <a:chOff x="0" y="0"/>
            <a:chExt cx="10949305" cy="99455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338072"/>
              <a:ext cx="318407" cy="31840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8ACC8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901143" y="-38100"/>
              <a:ext cx="10048162" cy="103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300">
                  <a:solidFill>
                    <a:srgbClr val="FFFFFF"/>
                  </a:solidFill>
                  <a:latin typeface="Open Sauce"/>
                </a:rPr>
                <a:t>Wait for your recording to upload. Make sure to copy the link to your recording and share it with others.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26572" y="6130563"/>
            <a:ext cx="6887211" cy="387405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ea typeface="Open Sauce Bold"/>
              </a:rPr>
              <a:t>判斷方式</a:t>
            </a:r>
          </a:p>
        </p:txBody>
      </p:sp>
      <p:sp>
        <p:nvSpPr>
          <p:cNvPr id="4" name="AutoShape 4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24362" y="2359970"/>
            <a:ext cx="7315200" cy="1920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27381" y="935020"/>
            <a:ext cx="6887211" cy="3874056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0427381" y="2988415"/>
            <a:ext cx="1771428" cy="0"/>
          </a:xfrm>
          <a:prstGeom prst="line">
            <a:avLst/>
          </a:prstGeom>
          <a:ln w="38100" cap="flat">
            <a:solidFill>
              <a:srgbClr val="8A2F3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>
            <a:off x="15430722" y="2978890"/>
            <a:ext cx="1874344" cy="0"/>
          </a:xfrm>
          <a:prstGeom prst="line">
            <a:avLst/>
          </a:prstGeom>
          <a:ln w="38100" cap="flat">
            <a:solidFill>
              <a:srgbClr val="8A2F3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>
            <a:off x="10426572" y="4790026"/>
            <a:ext cx="886523" cy="0"/>
          </a:xfrm>
          <a:prstGeom prst="line">
            <a:avLst/>
          </a:prstGeom>
          <a:ln w="38100" cap="flat">
            <a:solidFill>
              <a:srgbClr val="8A2F3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>
            <a:off x="16367895" y="4780501"/>
            <a:ext cx="891405" cy="0"/>
          </a:xfrm>
          <a:prstGeom prst="line">
            <a:avLst/>
          </a:prstGeom>
          <a:ln w="38100" cap="flat">
            <a:solidFill>
              <a:srgbClr val="8A2F3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11" name="TextBox 11"/>
          <p:cNvSpPr txBox="1"/>
          <p:nvPr/>
        </p:nvSpPr>
        <p:spPr>
          <a:xfrm>
            <a:off x="847952" y="2969365"/>
            <a:ext cx="609692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Step.1</a:t>
            </a:r>
            <a:r>
              <a:rPr lang="en-US" sz="2400">
                <a:solidFill>
                  <a:srgbClr val="000000"/>
                </a:solidFill>
                <a:latin typeface="Open Sauce Bold"/>
              </a:rPr>
              <a:t>   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抓取場地色彩(HSV)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7952" y="4137130"/>
            <a:ext cx="8606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Step.2   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使用侵蝕(erode)及膨脹(dilate)處理雜訊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7952" y="5304895"/>
            <a:ext cx="8606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Step.3   </a:t>
            </a:r>
            <a:r>
              <a:rPr lang="en-US" sz="240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使用contour函數抓取輪廓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7952" y="6472660"/>
            <a:ext cx="8606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Step.4   </a:t>
            </a:r>
            <a:r>
              <a:rPr lang="en-US" sz="240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2400">
                <a:solidFill>
                  <a:srgbClr val="000000"/>
                </a:solidFill>
                <a:ea typeface="Open Sauce"/>
              </a:rPr>
              <a:t>從輪廓中取出角落的四個頂點來判定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22523" y="400949"/>
            <a:ext cx="609692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In range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21714" y="5460178"/>
            <a:ext cx="609692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 Bold"/>
              </a:rPr>
              <a:t>Out range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01</a:t>
            </a:r>
          </a:p>
        </p:txBody>
      </p:sp>
      <p:sp>
        <p:nvSpPr>
          <p:cNvPr id="18" name="AutoShape 18"/>
          <p:cNvSpPr/>
          <p:nvPr/>
        </p:nvSpPr>
        <p:spPr>
          <a:xfrm rot="3797271">
            <a:off x="14865664" y="4023707"/>
            <a:ext cx="1906375" cy="0"/>
          </a:xfrm>
          <a:prstGeom prst="line">
            <a:avLst/>
          </a:prstGeom>
          <a:ln w="47625" cap="flat">
            <a:solidFill>
              <a:srgbClr val="FFDE59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847952" y="7473559"/>
            <a:ext cx="8606292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036BD"/>
                </a:solidFill>
                <a:latin typeface="Open Sauce"/>
              </a:rPr>
              <a:t> </a:t>
            </a:r>
            <a:r>
              <a:rPr lang="en-US" sz="2400">
                <a:solidFill>
                  <a:srgbClr val="3036BD"/>
                </a:solidFill>
                <a:ea typeface="Open Sauce Bold"/>
              </a:rPr>
              <a:t>判斷條件</a:t>
            </a:r>
            <a:r>
              <a:rPr lang="en-US" sz="2400">
                <a:solidFill>
                  <a:srgbClr val="3036BD"/>
                </a:solidFill>
                <a:ea typeface="Open Sauce"/>
              </a:rPr>
              <a:t>：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Open Sauce"/>
              </a:rPr>
              <a:t>上方兩頂點距離圖片邊界不小於200 pixels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Open Sauce"/>
              </a:rPr>
              <a:t>下方兩頂點距離圖片邊界不小於30 pixels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Open Sauce"/>
              </a:rPr>
              <a:t>上方兩頂點距離圖片邊界的差距不大於200 pixels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Open Sauce"/>
              </a:rPr>
              <a:t>斜率不大於3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4362" y="2359970"/>
            <a:ext cx="7315200" cy="1920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96807" y="5732514"/>
            <a:ext cx="7746476" cy="435739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296807" y="710979"/>
            <a:ext cx="7746476" cy="435739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ea typeface="Open Sauce Bold"/>
              </a:rPr>
              <a:t>改善精準度問題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7952" y="3038839"/>
            <a:ext cx="6956488" cy="250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Open Sauce"/>
              </a:rPr>
              <a:t>從原先使用最小矩形的方式 ，更改至抓輪廓的4個頂點，可以更加精準的資訊對來進行判斷，或是對超出圖像範圍的場地直接判定等等。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ea typeface="Open Sauce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Open Sauce"/>
              </a:rPr>
              <a:t>增加斜率限制，對於球場被截掉部份的NG加以 過濾。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2254" y="202144"/>
            <a:ext cx="404217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569329" y="1768657"/>
            <a:ext cx="7156786" cy="3299714"/>
            <a:chOff x="0" y="0"/>
            <a:chExt cx="1528390" cy="7046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28390" cy="704681"/>
            </a:xfrm>
            <a:custGeom>
              <a:avLst/>
              <a:gdLst/>
              <a:ahLst/>
              <a:cxnLst/>
              <a:rect l="l" t="t" r="r" b="b"/>
              <a:pathLst>
                <a:path w="1528390" h="704681">
                  <a:moveTo>
                    <a:pt x="0" y="0"/>
                  </a:moveTo>
                  <a:lnTo>
                    <a:pt x="1528390" y="0"/>
                  </a:lnTo>
                  <a:lnTo>
                    <a:pt x="1528390" y="704681"/>
                  </a:lnTo>
                  <a:lnTo>
                    <a:pt x="0" y="704681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rot="5400000">
            <a:off x="12799140" y="5442002"/>
            <a:ext cx="589014" cy="0"/>
          </a:xfrm>
          <a:prstGeom prst="line">
            <a:avLst/>
          </a:prstGeom>
          <a:ln w="47625" cap="flat">
            <a:solidFill>
              <a:srgbClr val="FF1616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47952" y="5920348"/>
            <a:ext cx="7412548" cy="4169558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 rot="4377713">
            <a:off x="5777556" y="8461328"/>
            <a:ext cx="3266369" cy="0"/>
          </a:xfrm>
          <a:prstGeom prst="line">
            <a:avLst/>
          </a:prstGeom>
          <a:ln w="104775" cap="flat">
            <a:solidFill>
              <a:srgbClr val="FFDE59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4362" y="2359970"/>
            <a:ext cx="7315200" cy="1920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47191" y="5525051"/>
            <a:ext cx="8115300" cy="456485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ea typeface="Open Sauce Bold"/>
              </a:rPr>
              <a:t>改善精準度問題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7952" y="3038839"/>
            <a:ext cx="6956488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Open Sauce"/>
              </a:rPr>
              <a:t>我們希望能夠在抓到的輪廓中找出最小的y值及此y值上最小跟最大的x值，期望能夠得到場地的上邊，這樣就能夠得到更加準確的輪廓來進行判斷，或是對超出圖像範圍的場地直接判定等等。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03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47191" y="503515"/>
            <a:ext cx="8115300" cy="456485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067998" y="1341506"/>
            <a:ext cx="6197537" cy="1018464"/>
            <a:chOff x="0" y="0"/>
            <a:chExt cx="1323534" cy="2175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23534" cy="217501"/>
            </a:xfrm>
            <a:custGeom>
              <a:avLst/>
              <a:gdLst/>
              <a:ahLst/>
              <a:cxnLst/>
              <a:rect l="l" t="t" r="r" b="b"/>
              <a:pathLst>
                <a:path w="1323534" h="217501">
                  <a:moveTo>
                    <a:pt x="0" y="0"/>
                  </a:moveTo>
                  <a:lnTo>
                    <a:pt x="1323534" y="0"/>
                  </a:lnTo>
                  <a:lnTo>
                    <a:pt x="1323534" y="217501"/>
                  </a:lnTo>
                  <a:lnTo>
                    <a:pt x="0" y="217501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4362" y="2359970"/>
            <a:ext cx="7315200" cy="1920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09410" y="2551994"/>
            <a:ext cx="7237171" cy="611611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8"/>
              </a:lnSpc>
            </a:pPr>
            <a:r>
              <a:rPr lang="en-US" sz="7200">
                <a:solidFill>
                  <a:srgbClr val="3036BD"/>
                </a:solidFill>
                <a:latin typeface="Open Sauce Bold"/>
              </a:rPr>
              <a:t> 研究進度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299585"/>
            <a:ext cx="6956488" cy="363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3036BD"/>
                </a:solidFill>
                <a:ea typeface="Open Sauce Bold"/>
              </a:rPr>
              <a:t>準確率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 改善前：234/240  =   97.5%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</a:rPr>
              <a:t> 改善後：240/240  = 100.0%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uce"/>
            </a:endParaRPr>
          </a:p>
          <a:p>
            <a:pPr>
              <a:lnSpc>
                <a:spcPts val="4059"/>
              </a:lnSpc>
            </a:pPr>
            <a:r>
              <a:rPr lang="en-US" sz="2899">
                <a:solidFill>
                  <a:srgbClr val="3036BD"/>
                </a:solidFill>
                <a:ea typeface="Open Sauce Bold"/>
              </a:rPr>
              <a:t>運算時間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Open Sauce"/>
              </a:rPr>
              <a:t>改善前：0.03887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Open Sauce"/>
              </a:rPr>
              <a:t>改善後：0.02193(-0.016943)</a:t>
            </a:r>
          </a:p>
          <a:p>
            <a:pPr>
              <a:lnSpc>
                <a:spcPts val="4059"/>
              </a:lnSpc>
            </a:pPr>
            <a:endParaRPr lang="en-US" sz="2400">
              <a:solidFill>
                <a:srgbClr val="000000"/>
              </a:solidFill>
              <a:ea typeface="Open Sau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078590" y="9753388"/>
            <a:ext cx="13082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wTeXMing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0298" y="202144"/>
            <a:ext cx="447178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41070" y="3248170"/>
            <a:ext cx="10611699" cy="3790661"/>
            <a:chOff x="0" y="0"/>
            <a:chExt cx="1644030" cy="5872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4030" cy="587273"/>
            </a:xfrm>
            <a:custGeom>
              <a:avLst/>
              <a:gdLst/>
              <a:ahLst/>
              <a:cxnLst/>
              <a:rect l="l" t="t" r="r" b="b"/>
              <a:pathLst>
                <a:path w="1644030" h="587273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46701" y="4269486"/>
            <a:ext cx="15200437" cy="1662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16"/>
              </a:lnSpc>
            </a:pPr>
            <a:r>
              <a:rPr lang="en-US" sz="10400">
                <a:solidFill>
                  <a:srgbClr val="5271FF"/>
                </a:solidFill>
                <a:ea typeface="Open Sauce SemiBold"/>
              </a:rPr>
              <a:t>操作介面呈現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939</Words>
  <Application>Microsoft Office PowerPoint</Application>
  <PresentationFormat>自訂</PresentationFormat>
  <Paragraphs>231</Paragraphs>
  <Slides>45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3" baseType="lpstr">
      <vt:lpstr>Calibri</vt:lpstr>
      <vt:lpstr>Open Sauce SemiBold</vt:lpstr>
      <vt:lpstr>Open Sauce Bold</vt:lpstr>
      <vt:lpstr>Open Sauce</vt:lpstr>
      <vt:lpstr>Open Sauce SemiBold Bold</vt:lpstr>
      <vt:lpstr>cwTeXMing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MVA Project</dc:title>
  <cp:lastModifiedBy>紀緯 林</cp:lastModifiedBy>
  <cp:revision>2</cp:revision>
  <dcterms:created xsi:type="dcterms:W3CDTF">2006-08-16T00:00:00Z</dcterms:created>
  <dcterms:modified xsi:type="dcterms:W3CDTF">2022-05-17T15:13:57Z</dcterms:modified>
  <dc:identifier>DAE-_XPpPVU</dc:identifier>
</cp:coreProperties>
</file>